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Helvetica World" charset="1" panose="020B0500040000020004"/>
      <p:regular r:id="rId24"/>
    </p:embeddedFont>
    <p:embeddedFont>
      <p:font typeface="Georgia Pro Condensed Bold" charset="1" panose="02040806050405020203"/>
      <p:regular r:id="rId25"/>
    </p:embeddedFont>
    <p:embeddedFont>
      <p:font typeface="Open Sans" charset="1" panose="020B0606030504020204"/>
      <p:regular r:id="rId26"/>
    </p:embeddedFont>
    <p:embeddedFont>
      <p:font typeface="Georgia Pro Condensed" charset="1" panose="02040506050405020303"/>
      <p:regular r:id="rId27"/>
    </p:embeddedFont>
    <p:embeddedFont>
      <p:font typeface="Helvetica World Bold" charset="1" panose="020B0800040000020004"/>
      <p:regular r:id="rId28"/>
    </p:embeddedFont>
    <p:embeddedFont>
      <p:font typeface="Helvetica World Bold Italics" charset="1" panose="020B0800040000090004"/>
      <p:regular r:id="rId29"/>
    </p:embeddedFont>
    <p:embeddedFont>
      <p:font typeface="Helvetica World Italics" charset="1" panose="020B0500040000090004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arxiv.org/pdf/1801.03742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1E1E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-12700"/>
            <a:ext cx="11201400" cy="10299700"/>
            <a:chOff x="0" y="0"/>
            <a:chExt cx="963348" cy="88579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63348" cy="885799"/>
            </a:xfrm>
            <a:custGeom>
              <a:avLst/>
              <a:gdLst/>
              <a:ahLst/>
              <a:cxnLst/>
              <a:rect r="r" b="b" t="t" l="l"/>
              <a:pathLst>
                <a:path h="885799" w="963348">
                  <a:moveTo>
                    <a:pt x="0" y="0"/>
                  </a:moveTo>
                  <a:lnTo>
                    <a:pt x="963348" y="0"/>
                  </a:lnTo>
                  <a:lnTo>
                    <a:pt x="963348" y="885799"/>
                  </a:lnTo>
                  <a:lnTo>
                    <a:pt x="0" y="885799"/>
                  </a:lnTo>
                  <a:close/>
                </a:path>
              </a:pathLst>
            </a:custGeom>
            <a:solidFill>
              <a:srgbClr val="5A5A89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name="TextBox 4" id="4"/>
          <p:cNvSpPr txBox="true"/>
          <p:nvPr/>
        </p:nvSpPr>
        <p:spPr>
          <a:xfrm rot="0">
            <a:off x="0" y="8315643"/>
            <a:ext cx="18288000" cy="1847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40"/>
              </a:lnSpc>
            </a:pPr>
          </a:p>
          <a:p>
            <a:pPr algn="ctr">
              <a:lnSpc>
                <a:spcPts val="4940"/>
              </a:lnSpc>
            </a:pPr>
            <a:r>
              <a:rPr lang="en-US" sz="3800" spc="-57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Sourdrille Nathan</a:t>
            </a:r>
          </a:p>
          <a:p>
            <a:pPr algn="ctr" marL="0" indent="0" lvl="0">
              <a:lnSpc>
                <a:spcPts val="4940"/>
              </a:lnSpc>
            </a:pPr>
            <a:r>
              <a:rPr lang="en-US" sz="3800" spc="-57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ITI4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1779452"/>
            <a:ext cx="18288000" cy="53607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3801"/>
              </a:lnSpc>
            </a:pPr>
            <a:r>
              <a:rPr lang="en-US" b="true" sz="13801" spc="-483" strike="noStrike" u="none">
                <a:solidFill>
                  <a:srgbClr val="ECECEC"/>
                </a:solidFill>
                <a:latin typeface="Georgia Pro Condensed Bold"/>
                <a:ea typeface="Georgia Pro Condensed Bold"/>
                <a:cs typeface="Georgia Pro Condensed Bold"/>
                <a:sym typeface="Georgia Pro Condensed Bold"/>
              </a:rPr>
              <a:t>Quantification Vectorielle</a:t>
            </a:r>
          </a:p>
          <a:p>
            <a:pPr algn="ctr" marL="0" indent="0" lvl="0">
              <a:lnSpc>
                <a:spcPts val="13801"/>
              </a:lnSpc>
            </a:pPr>
            <a:r>
              <a:rPr lang="en-US" b="true" sz="13801" spc="-483" strike="noStrike" u="none">
                <a:solidFill>
                  <a:srgbClr val="ECECEC"/>
                </a:solidFill>
                <a:latin typeface="Georgia Pro Condensed Bold"/>
                <a:ea typeface="Georgia Pro Condensed Bold"/>
                <a:cs typeface="Georgia Pro Condensed Bold"/>
                <a:sym typeface="Georgia Pro Condensed Bold"/>
              </a:rPr>
              <a:t>(QV)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CECEC"/>
                </a:solidFill>
                <a:latin typeface="Open Sans"/>
                <a:ea typeface="Open Sans"/>
                <a:cs typeface="Open Sans"/>
                <a:sym typeface="Open Sans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2E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8158" cy="883042"/>
            </a:xfrm>
            <a:custGeom>
              <a:avLst/>
              <a:gdLst/>
              <a:ahLst/>
              <a:cxnLst/>
              <a:rect r="r" b="b" t="t" l="l"/>
              <a:pathLst>
                <a:path h="883042" w="2368158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2E2E4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362232" y="2857149"/>
            <a:ext cx="9417685" cy="6804400"/>
          </a:xfrm>
          <a:custGeom>
            <a:avLst/>
            <a:gdLst/>
            <a:ahLst/>
            <a:cxnLst/>
            <a:rect r="r" b="b" t="t" l="l"/>
            <a:pathLst>
              <a:path h="6804400" w="9417685">
                <a:moveTo>
                  <a:pt x="0" y="0"/>
                </a:moveTo>
                <a:lnTo>
                  <a:pt x="9417684" y="0"/>
                </a:lnTo>
                <a:lnTo>
                  <a:pt x="9417684" y="6804400"/>
                </a:lnTo>
                <a:lnTo>
                  <a:pt x="0" y="6804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0" y="939799"/>
            <a:ext cx="1828800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00"/>
              </a:lnSpc>
              <a:spcBef>
                <a:spcPct val="0"/>
              </a:spcBef>
            </a:pPr>
            <a:r>
              <a:rPr lang="en-US" sz="8000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Choix des paramètres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30780" y="4972204"/>
            <a:ext cx="6886575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</a:pPr>
            <a:r>
              <a:rPr lang="en-US" sz="2599" spc="-38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K: nombre de codewords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30780" y="3067487"/>
            <a:ext cx="7590326" cy="14961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11"/>
              </a:lnSpc>
            </a:pPr>
            <a:r>
              <a:rPr lang="en-US" sz="2865" spc="-42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Les valeurs des paramètres offrent un compromis entre qualité d’image et de compression.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30780" y="5820564"/>
            <a:ext cx="6886575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</a:pPr>
            <a:r>
              <a:rPr lang="en-US" sz="2599" spc="-38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L: taille des blocs vecteurs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634734" y="9763110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E"/>
                </a:solidFill>
                <a:latin typeface="Open Sans"/>
                <a:ea typeface="Open Sans"/>
                <a:cs typeface="Open Sans"/>
                <a:sym typeface="Open Sans"/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E1E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8158" cy="883042"/>
            </a:xfrm>
            <a:custGeom>
              <a:avLst/>
              <a:gdLst/>
              <a:ahLst/>
              <a:cxnLst/>
              <a:rect r="r" b="b" t="t" l="l"/>
              <a:pathLst>
                <a:path h="883042" w="2368158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1E1E2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420524" y="2981092"/>
            <a:ext cx="9751751" cy="6923743"/>
          </a:xfrm>
          <a:custGeom>
            <a:avLst/>
            <a:gdLst/>
            <a:ahLst/>
            <a:cxnLst/>
            <a:rect r="r" b="b" t="t" l="l"/>
            <a:pathLst>
              <a:path h="6923743" w="9751751">
                <a:moveTo>
                  <a:pt x="0" y="0"/>
                </a:moveTo>
                <a:lnTo>
                  <a:pt x="9751752" y="0"/>
                </a:lnTo>
                <a:lnTo>
                  <a:pt x="9751752" y="6923743"/>
                </a:lnTo>
                <a:lnTo>
                  <a:pt x="0" y="69237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0" y="809625"/>
            <a:ext cx="1828800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LBG pour la quantification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78838" y="2281404"/>
            <a:ext cx="15480462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</a:pPr>
            <a:r>
              <a:rPr lang="en-US" sz="2499" spc="-37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Il s’agit d’un dérivée du K-means intégrant une étape de Split pour améliorer l’initialisation du codebook.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CECEC"/>
                </a:solidFill>
                <a:latin typeface="Open Sans"/>
                <a:ea typeface="Open Sans"/>
                <a:cs typeface="Open Sans"/>
                <a:sym typeface="Open Sans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E1E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8158" cy="883042"/>
            </a:xfrm>
            <a:custGeom>
              <a:avLst/>
              <a:gdLst/>
              <a:ahLst/>
              <a:cxnLst/>
              <a:rect r="r" b="b" t="t" l="l"/>
              <a:pathLst>
                <a:path h="883042" w="2368158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1E1E2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296400" y="3352800"/>
            <a:ext cx="8855808" cy="5539227"/>
          </a:xfrm>
          <a:custGeom>
            <a:avLst/>
            <a:gdLst/>
            <a:ahLst/>
            <a:cxnLst/>
            <a:rect r="r" b="b" t="t" l="l"/>
            <a:pathLst>
              <a:path h="5539227" w="8855808">
                <a:moveTo>
                  <a:pt x="0" y="0"/>
                </a:moveTo>
                <a:lnTo>
                  <a:pt x="8855808" y="0"/>
                </a:lnTo>
                <a:lnTo>
                  <a:pt x="8855808" y="5539227"/>
                </a:lnTo>
                <a:lnTo>
                  <a:pt x="0" y="55392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74" r="0" b="-342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97489" y="3352800"/>
            <a:ext cx="8798496" cy="5539227"/>
          </a:xfrm>
          <a:custGeom>
            <a:avLst/>
            <a:gdLst/>
            <a:ahLst/>
            <a:cxnLst/>
            <a:rect r="r" b="b" t="t" l="l"/>
            <a:pathLst>
              <a:path h="5539227" w="8798496">
                <a:moveTo>
                  <a:pt x="0" y="0"/>
                </a:moveTo>
                <a:lnTo>
                  <a:pt x="8798496" y="0"/>
                </a:lnTo>
                <a:lnTo>
                  <a:pt x="8798496" y="5539227"/>
                </a:lnTo>
                <a:lnTo>
                  <a:pt x="0" y="55392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032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0" y="809625"/>
            <a:ext cx="1828800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00"/>
              </a:lnSpc>
              <a:spcBef>
                <a:spcPct val="0"/>
              </a:spcBef>
            </a:pPr>
            <a:r>
              <a:rPr lang="en-US" sz="8000" strike="noStrike" u="none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Application à une image couleur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53450" y="2755784"/>
            <a:ext cx="6886575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99"/>
              </a:lnSpc>
            </a:pPr>
            <a:r>
              <a:rPr lang="en-US" sz="2499" spc="-37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K-means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1017" y="2755784"/>
            <a:ext cx="6886575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499"/>
              </a:lnSpc>
            </a:pPr>
            <a:r>
              <a:rPr lang="en-US" sz="2499" spc="-37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LBG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CECEC"/>
                </a:solidFill>
                <a:latin typeface="Open Sans"/>
                <a:ea typeface="Open Sans"/>
                <a:cs typeface="Open Sans"/>
                <a:sym typeface="Open Sans"/>
              </a:rPr>
              <a:t>12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2E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8158" cy="883042"/>
            </a:xfrm>
            <a:custGeom>
              <a:avLst/>
              <a:gdLst/>
              <a:ahLst/>
              <a:cxnLst/>
              <a:rect r="r" b="b" t="t" l="l"/>
              <a:pathLst>
                <a:path h="883042" w="2368158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2E2E4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328355" y="3164395"/>
            <a:ext cx="9936090" cy="6719653"/>
          </a:xfrm>
          <a:custGeom>
            <a:avLst/>
            <a:gdLst/>
            <a:ahLst/>
            <a:cxnLst/>
            <a:rect r="r" b="b" t="t" l="l"/>
            <a:pathLst>
              <a:path h="6719653" w="9936090">
                <a:moveTo>
                  <a:pt x="0" y="0"/>
                </a:moveTo>
                <a:lnTo>
                  <a:pt x="9936090" y="0"/>
                </a:lnTo>
                <a:lnTo>
                  <a:pt x="9936090" y="6719653"/>
                </a:lnTo>
                <a:lnTo>
                  <a:pt x="0" y="67196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9" t="0" r="-2065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0" y="809625"/>
            <a:ext cx="18288000" cy="2079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00"/>
              </a:lnSpc>
              <a:spcBef>
                <a:spcPct val="0"/>
              </a:spcBef>
            </a:pPr>
            <a:r>
              <a:rPr lang="en-US" sz="8000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Analyse comparative du PSNR de K-means et LBG pour une taille de bloc donnée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CECEC"/>
                </a:solidFill>
                <a:latin typeface="Open Sans"/>
                <a:ea typeface="Open Sans"/>
                <a:cs typeface="Open Sans"/>
                <a:sym typeface="Open Sans"/>
              </a:rPr>
              <a:t>13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2E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8158" cy="883042"/>
            </a:xfrm>
            <a:custGeom>
              <a:avLst/>
              <a:gdLst/>
              <a:ahLst/>
              <a:cxnLst/>
              <a:rect r="r" b="b" t="t" l="l"/>
              <a:pathLst>
                <a:path h="883042" w="2368158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2E2E4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437739" y="2599168"/>
            <a:ext cx="9243980" cy="5889547"/>
          </a:xfrm>
          <a:custGeom>
            <a:avLst/>
            <a:gdLst/>
            <a:ahLst/>
            <a:cxnLst/>
            <a:rect r="r" b="b" t="t" l="l"/>
            <a:pathLst>
              <a:path h="5889547" w="9243980">
                <a:moveTo>
                  <a:pt x="0" y="0"/>
                </a:moveTo>
                <a:lnTo>
                  <a:pt x="9243980" y="0"/>
                </a:lnTo>
                <a:lnTo>
                  <a:pt x="9243980" y="5889547"/>
                </a:lnTo>
                <a:lnTo>
                  <a:pt x="0" y="58895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522" t="0" r="-17059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0" y="809625"/>
            <a:ext cx="1828800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00"/>
              </a:lnSpc>
              <a:spcBef>
                <a:spcPct val="0"/>
              </a:spcBef>
            </a:pPr>
            <a:r>
              <a:rPr lang="en-US" sz="8000" strike="noStrike" u="none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Méthodes avancées : TSVQ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13957" y="3915166"/>
            <a:ext cx="6886575" cy="3162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99"/>
              </a:lnSpc>
            </a:pPr>
            <a:r>
              <a:rPr lang="en-US" sz="2999" spc="-44" strike="noStrike" u="none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La </a:t>
            </a:r>
            <a:r>
              <a:rPr lang="en-US" b="true" sz="2999" spc="-44" strike="noStrike" u="none">
                <a:solidFill>
                  <a:srgbClr val="ECECEC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quantification vectorielle par arbre</a:t>
            </a:r>
            <a:r>
              <a:rPr lang="en-US" sz="2999" spc="-44" strike="noStrike" u="none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(TSVQ) utilise une structure hiérarchique pour un encodage rapide, bien que le codebook soit moins optimal comparé aux méthodes K-means et LBG, offrant une meilleure efficacité.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CECEC"/>
                </a:solidFill>
                <a:latin typeface="Open Sans"/>
                <a:ea typeface="Open Sans"/>
                <a:cs typeface="Open Sans"/>
                <a:sym typeface="Open Sans"/>
              </a:rPr>
              <a:t>14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1E1E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8158" cy="883042"/>
            </a:xfrm>
            <a:custGeom>
              <a:avLst/>
              <a:gdLst/>
              <a:ahLst/>
              <a:cxnLst/>
              <a:rect r="r" b="b" t="t" l="l"/>
              <a:pathLst>
                <a:path h="883042" w="2368158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1E1E2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0" y="809625"/>
            <a:ext cx="1828800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00"/>
              </a:lnSpc>
              <a:spcBef>
                <a:spcPct val="0"/>
              </a:spcBef>
            </a:pPr>
            <a:r>
              <a:rPr lang="en-US" sz="8000" strike="noStrike" u="none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Méthodes avancées : PQ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743036" y="3524249"/>
            <a:ext cx="8801928" cy="2767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459"/>
              </a:lnSpc>
            </a:pPr>
            <a:r>
              <a:rPr lang="en-US" sz="3899" spc="-58" strike="noStrike" u="none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La </a:t>
            </a:r>
            <a:r>
              <a:rPr lang="en-US" b="true" sz="3899" spc="-58" strike="noStrike" u="none">
                <a:solidFill>
                  <a:srgbClr val="ECECEC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quantification par produit</a:t>
            </a:r>
            <a:r>
              <a:rPr lang="en-US" sz="3899" spc="-58" strike="noStrike" u="none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(PQ) découpe les vecteurs en sous-vecteurs, permettant une compression extrême tout en optimisant la recherche de similarité.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CECEC"/>
                </a:solidFill>
                <a:latin typeface="Open Sans"/>
                <a:ea typeface="Open Sans"/>
                <a:cs typeface="Open Sans"/>
                <a:sym typeface="Open Sans"/>
              </a:rPr>
              <a:t>15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2E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8158" cy="883042"/>
            </a:xfrm>
            <a:custGeom>
              <a:avLst/>
              <a:gdLst/>
              <a:ahLst/>
              <a:cxnLst/>
              <a:rect r="r" b="b" t="t" l="l"/>
              <a:pathLst>
                <a:path h="883042" w="2368158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2E2E4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923135" y="3031453"/>
            <a:ext cx="7960894" cy="5970671"/>
          </a:xfrm>
          <a:custGeom>
            <a:avLst/>
            <a:gdLst/>
            <a:ahLst/>
            <a:cxnLst/>
            <a:rect r="r" b="b" t="t" l="l"/>
            <a:pathLst>
              <a:path h="5970671" w="7960894">
                <a:moveTo>
                  <a:pt x="0" y="0"/>
                </a:moveTo>
                <a:lnTo>
                  <a:pt x="7960894" y="0"/>
                </a:lnTo>
                <a:lnTo>
                  <a:pt x="7960894" y="5970671"/>
                </a:lnTo>
                <a:lnTo>
                  <a:pt x="0" y="59706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0" y="809625"/>
            <a:ext cx="1828800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00"/>
              </a:lnSpc>
              <a:spcBef>
                <a:spcPct val="0"/>
              </a:spcBef>
            </a:pPr>
            <a:r>
              <a:rPr lang="en-US" sz="8000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Exemples de cas d’utilisation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125951"/>
            <a:ext cx="6886575" cy="5734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697" indent="-323848" lvl="1">
              <a:lnSpc>
                <a:spcPts val="4199"/>
              </a:lnSpc>
              <a:buFont typeface="Arial"/>
              <a:buChar char="•"/>
            </a:pPr>
            <a:r>
              <a:rPr lang="en-US" sz="2999" spc="-44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Compression d’images</a:t>
            </a:r>
          </a:p>
          <a:p>
            <a:pPr algn="l">
              <a:lnSpc>
                <a:spcPts val="4199"/>
              </a:lnSpc>
            </a:pPr>
          </a:p>
          <a:p>
            <a:pPr algn="l" marL="647697" indent="-323848" lvl="1">
              <a:lnSpc>
                <a:spcPts val="4199"/>
              </a:lnSpc>
              <a:buFont typeface="Arial"/>
              <a:buChar char="•"/>
            </a:pPr>
            <a:r>
              <a:rPr lang="en-US" sz="2999" spc="-44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Codage de la parole et de l’audio</a:t>
            </a:r>
          </a:p>
          <a:p>
            <a:pPr algn="l">
              <a:lnSpc>
                <a:spcPts val="4199"/>
              </a:lnSpc>
            </a:pPr>
          </a:p>
          <a:p>
            <a:pPr algn="l" marL="647697" indent="-323848" lvl="1">
              <a:lnSpc>
                <a:spcPts val="4199"/>
              </a:lnSpc>
              <a:buFont typeface="Arial"/>
              <a:buChar char="•"/>
            </a:pPr>
            <a:r>
              <a:rPr lang="en-US" sz="2999" spc="-44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Compression de texture dans les moteurs 3D</a:t>
            </a:r>
          </a:p>
          <a:p>
            <a:pPr algn="l">
              <a:lnSpc>
                <a:spcPts val="4199"/>
              </a:lnSpc>
            </a:pPr>
          </a:p>
          <a:p>
            <a:pPr algn="l" marL="647697" indent="-323848" lvl="1">
              <a:lnSpc>
                <a:spcPts val="4199"/>
              </a:lnSpc>
              <a:buFont typeface="Arial"/>
              <a:buChar char="•"/>
            </a:pPr>
            <a:r>
              <a:rPr lang="en-US" sz="2999" spc="-44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Compression et quantification de réseaux de neurones </a:t>
            </a:r>
          </a:p>
          <a:p>
            <a:pPr algn="l">
              <a:lnSpc>
                <a:spcPts val="4199"/>
              </a:lnSpc>
            </a:pPr>
          </a:p>
          <a:p>
            <a:pPr algn="ctr">
              <a:lnSpc>
                <a:spcPts val="4199"/>
              </a:lnSpc>
            </a:pPr>
            <a:r>
              <a:rPr lang="en-US" sz="2999" spc="-44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....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CECEC"/>
                </a:solidFill>
                <a:latin typeface="Open Sans"/>
                <a:ea typeface="Open Sans"/>
                <a:cs typeface="Open Sans"/>
                <a:sym typeface="Open Sans"/>
              </a:rPr>
              <a:t>16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1E1E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722679" y="3894581"/>
            <a:ext cx="8842641" cy="2105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5755"/>
              </a:lnSpc>
            </a:pPr>
            <a:r>
              <a:rPr lang="en-US" sz="15755" spc="-551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Conclusion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CECEC"/>
                </a:solidFill>
                <a:latin typeface="Open Sans"/>
                <a:ea typeface="Open Sans"/>
                <a:cs typeface="Open Sans"/>
                <a:sym typeface="Open Sans"/>
              </a:rPr>
              <a:t>17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E1E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18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809625"/>
            <a:ext cx="1828800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00"/>
              </a:lnSpc>
              <a:spcBef>
                <a:spcPct val="0"/>
              </a:spcBef>
            </a:pPr>
            <a:r>
              <a:rPr lang="en-US" sz="8000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BIBLIOGRAPHIE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2147853"/>
            <a:ext cx="18288000" cy="3873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https://ichi.pro/quantification-vectorielle-a-l-aide-de-l-algorithme-k-means-109414082708262</a:t>
            </a:r>
          </a:p>
          <a:p>
            <a:pPr algn="ctr">
              <a:lnSpc>
                <a:spcPts val="2800"/>
              </a:lnSpc>
            </a:pPr>
          </a:p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theses.fr/1992METZ008S</a:t>
            </a:r>
          </a:p>
          <a:p>
            <a:pPr algn="ctr">
              <a:lnSpc>
                <a:spcPts val="2800"/>
              </a:lnSpc>
            </a:pPr>
          </a:p>
          <a:p>
            <a:pPr algn="ctr">
              <a:lnSpc>
                <a:spcPts val="2800"/>
              </a:lnSpc>
            </a:pPr>
            <a:r>
              <a:rPr lang="en-US" sz="2000" u="sng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  <a:hlinkClick r:id="rId2" tooltip="https://arxiv.org/pdf/1801.03742"/>
              </a:rPr>
              <a:t>https://en.wikipedia.org/wiki/K-means_clustering</a:t>
            </a:r>
          </a:p>
          <a:p>
            <a:pPr algn="ctr">
              <a:lnSpc>
                <a:spcPts val="2800"/>
              </a:lnSpc>
            </a:pPr>
          </a:p>
          <a:p>
            <a:pPr algn="ctr">
              <a:lnSpc>
                <a:spcPts val="2800"/>
              </a:lnSpc>
            </a:pPr>
            <a:r>
              <a:rPr lang="en-US" sz="2000" u="sng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https://www.geeksforgeeks.org/dsa/linde-buzo-gray-lbg-algorithm/</a:t>
            </a:r>
          </a:p>
          <a:p>
            <a:pPr algn="ctr">
              <a:lnSpc>
                <a:spcPts val="2800"/>
              </a:lnSpc>
            </a:pPr>
          </a:p>
          <a:p>
            <a:pPr algn="ctr">
              <a:lnSpc>
                <a:spcPts val="2800"/>
              </a:lnSpc>
            </a:pPr>
            <a:r>
              <a:rPr lang="en-US" sz="2000" u="sng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https://en.wikipedia.org/wiki/Vector_quantization</a:t>
            </a:r>
          </a:p>
          <a:p>
            <a:pPr algn="ctr">
              <a:lnSpc>
                <a:spcPts val="2800"/>
              </a:lnSpc>
            </a:pP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...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2E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8158" cy="883042"/>
            </a:xfrm>
            <a:custGeom>
              <a:avLst/>
              <a:gdLst/>
              <a:ahLst/>
              <a:cxnLst/>
              <a:rect r="r" b="b" t="t" l="l"/>
              <a:pathLst>
                <a:path h="883042" w="2368158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2E2E4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881496" y="966566"/>
            <a:ext cx="9903253" cy="8291734"/>
            <a:chOff x="0" y="0"/>
            <a:chExt cx="1613530" cy="135096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613530" cy="1350966"/>
            </a:xfrm>
            <a:custGeom>
              <a:avLst/>
              <a:gdLst/>
              <a:ahLst/>
              <a:cxnLst/>
              <a:rect r="r" b="b" t="t" l="l"/>
              <a:pathLst>
                <a:path h="1350966" w="1613530">
                  <a:moveTo>
                    <a:pt x="0" y="0"/>
                  </a:moveTo>
                  <a:lnTo>
                    <a:pt x="1613530" y="0"/>
                  </a:lnTo>
                  <a:lnTo>
                    <a:pt x="1613530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l="0" t="-622" r="0" b="-622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1194367" y="5707225"/>
            <a:ext cx="5332783" cy="1209673"/>
          </a:xfrm>
          <a:custGeom>
            <a:avLst/>
            <a:gdLst/>
            <a:ahLst/>
            <a:cxnLst/>
            <a:rect r="r" b="b" t="t" l="l"/>
            <a:pathLst>
              <a:path h="1209673" w="5332783">
                <a:moveTo>
                  <a:pt x="0" y="0"/>
                </a:moveTo>
                <a:lnTo>
                  <a:pt x="5332783" y="0"/>
                </a:lnTo>
                <a:lnTo>
                  <a:pt x="5332783" y="1209673"/>
                </a:lnTo>
                <a:lnTo>
                  <a:pt x="0" y="12096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66750" y="790575"/>
            <a:ext cx="6886575" cy="2711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000"/>
              </a:lnSpc>
              <a:spcBef>
                <a:spcPct val="0"/>
              </a:spcBef>
            </a:pPr>
            <a:r>
              <a:rPr lang="en-US" sz="7000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Rappels sur </a:t>
            </a:r>
            <a:r>
              <a:rPr lang="en-US" sz="7000" strike="noStrike" u="none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la quantification scalaire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66750" y="3816350"/>
            <a:ext cx="6886575" cy="1327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</a:pPr>
            <a:r>
              <a:rPr lang="en-US" sz="2499" spc="-37" strike="noStrike" u="none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La quantification scalaire est un processus de traitement </a:t>
            </a:r>
            <a:r>
              <a:rPr lang="en-US" b="true" sz="2499" spc="-37" strike="noStrike" u="none">
                <a:solidFill>
                  <a:srgbClr val="ECECEC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pixel par pixel</a:t>
            </a:r>
            <a:r>
              <a:rPr lang="en-US" sz="2499" spc="-37" strike="noStrike" u="none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, où chaque pixel est représenté par un niveau d'intensité. 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011498" y="9461145"/>
            <a:ext cx="5643249" cy="412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99"/>
              </a:lnSpc>
            </a:pPr>
            <a:r>
              <a:rPr lang="en-US" sz="2499" spc="-37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 représente le niveau de la quantification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66750" y="7440773"/>
            <a:ext cx="6182709" cy="1289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Ce procédé peut entraîner des limites de qualité, car il ne tient pas compte des structures locales de l'image.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CECEC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E1E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8158" cy="883042"/>
            </a:xfrm>
            <a:custGeom>
              <a:avLst/>
              <a:gdLst/>
              <a:ahLst/>
              <a:cxnLst/>
              <a:rect r="r" b="b" t="t" l="l"/>
              <a:pathLst>
                <a:path h="883042" w="2368158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1E1E2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561612" y="3705418"/>
            <a:ext cx="6201833" cy="1997796"/>
          </a:xfrm>
          <a:custGeom>
            <a:avLst/>
            <a:gdLst/>
            <a:ahLst/>
            <a:cxnLst/>
            <a:rect r="r" b="b" t="t" l="l"/>
            <a:pathLst>
              <a:path h="1997796" w="6201833">
                <a:moveTo>
                  <a:pt x="0" y="0"/>
                </a:moveTo>
                <a:lnTo>
                  <a:pt x="6201833" y="0"/>
                </a:lnTo>
                <a:lnTo>
                  <a:pt x="6201833" y="1997796"/>
                </a:lnTo>
                <a:lnTo>
                  <a:pt x="0" y="19977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26" t="0" r="-2326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91594" y="3705418"/>
            <a:ext cx="6651115" cy="2047280"/>
          </a:xfrm>
          <a:custGeom>
            <a:avLst/>
            <a:gdLst/>
            <a:ahLst/>
            <a:cxnLst/>
            <a:rect r="r" b="b" t="t" l="l"/>
            <a:pathLst>
              <a:path h="2047280" w="6651115">
                <a:moveTo>
                  <a:pt x="0" y="0"/>
                </a:moveTo>
                <a:lnTo>
                  <a:pt x="6651115" y="0"/>
                </a:lnTo>
                <a:lnTo>
                  <a:pt x="6651115" y="2047280"/>
                </a:lnTo>
                <a:lnTo>
                  <a:pt x="0" y="20472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0" y="928037"/>
            <a:ext cx="1828800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00"/>
              </a:lnSpc>
              <a:spcBef>
                <a:spcPct val="0"/>
              </a:spcBef>
            </a:pPr>
            <a:r>
              <a:rPr lang="en-US" sz="8000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Indices de comparaison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0" y="6406623"/>
            <a:ext cx="18288000" cy="2511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 spc="-44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MSE (Mean Squared Error): erreur</a:t>
            </a:r>
            <a:r>
              <a:rPr lang="en-US" sz="2999" spc="-44" strike="noStrike" u="none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quadratique moyenne.</a:t>
            </a:r>
          </a:p>
          <a:p>
            <a:pPr algn="ctr">
              <a:lnSpc>
                <a:spcPts val="4199"/>
              </a:lnSpc>
            </a:pPr>
          </a:p>
          <a:p>
            <a:pPr algn="ctr" marL="0" indent="0" lvl="0">
              <a:lnSpc>
                <a:spcPts val="4199"/>
              </a:lnSpc>
            </a:pPr>
            <a:r>
              <a:rPr lang="en-US" sz="2999" spc="-44" strike="noStrike" u="none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PSNR (Peak Signal-to Noise Ratio): </a:t>
            </a:r>
            <a:r>
              <a:rPr lang="en-US" sz="2999" spc="-44" strike="noStrike" u="none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mes</a:t>
            </a:r>
            <a:r>
              <a:rPr lang="en-US" sz="2999" spc="-44" strike="noStrike" u="none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ure de qualité </a:t>
            </a:r>
          </a:p>
          <a:p>
            <a:pPr algn="ctr" marL="0" indent="0" lvl="0">
              <a:lnSpc>
                <a:spcPts val="4199"/>
              </a:lnSpc>
            </a:pPr>
            <a:r>
              <a:rPr lang="en-US" sz="2999" spc="-44" strike="noStrike" u="none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(PSNR élevé =&gt; bonne qualité, faible compression).</a:t>
            </a:r>
          </a:p>
          <a:p>
            <a:pPr algn="ctr" marL="0" indent="0" lvl="0">
              <a:lnSpc>
                <a:spcPts val="3499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CECEC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2E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8158" cy="883042"/>
            </a:xfrm>
            <a:custGeom>
              <a:avLst/>
              <a:gdLst/>
              <a:ahLst/>
              <a:cxnLst/>
              <a:rect r="r" b="b" t="t" l="l"/>
              <a:pathLst>
                <a:path h="883042" w="2368158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2E2E4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733559" y="4336687"/>
            <a:ext cx="4928978" cy="4921613"/>
          </a:xfrm>
          <a:custGeom>
            <a:avLst/>
            <a:gdLst/>
            <a:ahLst/>
            <a:cxnLst/>
            <a:rect r="r" b="b" t="t" l="l"/>
            <a:pathLst>
              <a:path h="4921613" w="4928978">
                <a:moveTo>
                  <a:pt x="0" y="0"/>
                </a:moveTo>
                <a:lnTo>
                  <a:pt x="4928978" y="0"/>
                </a:lnTo>
                <a:lnTo>
                  <a:pt x="4928978" y="4921613"/>
                </a:lnTo>
                <a:lnTo>
                  <a:pt x="0" y="492161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03" r="0" b="-303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170417" y="4336687"/>
            <a:ext cx="4928978" cy="4921613"/>
          </a:xfrm>
          <a:custGeom>
            <a:avLst/>
            <a:gdLst/>
            <a:ahLst/>
            <a:cxnLst/>
            <a:rect r="r" b="b" t="t" l="l"/>
            <a:pathLst>
              <a:path h="4921613" w="4928978">
                <a:moveTo>
                  <a:pt x="0" y="0"/>
                </a:moveTo>
                <a:lnTo>
                  <a:pt x="4928978" y="0"/>
                </a:lnTo>
                <a:lnTo>
                  <a:pt x="4928978" y="4921613"/>
                </a:lnTo>
                <a:lnTo>
                  <a:pt x="0" y="49216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23" t="-1837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66750" y="809625"/>
            <a:ext cx="6886575" cy="3089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000"/>
              </a:lnSpc>
              <a:spcBef>
                <a:spcPct val="0"/>
              </a:spcBef>
            </a:pPr>
            <a:r>
              <a:rPr lang="en-US" sz="8000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Présentation </a:t>
            </a:r>
            <a:r>
              <a:rPr lang="en-US" sz="8000" strike="noStrike" u="none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de la quantification vectorielle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144000" y="1809750"/>
            <a:ext cx="7124576" cy="1543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199"/>
              </a:lnSpc>
            </a:pPr>
            <a:r>
              <a:rPr lang="en-US" sz="2999" spc="-44" strike="noStrike" u="none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La quantification vectorielle est un processus de traitement d’image par blocs de pixels. Elle repose sur 4 grandes étapes.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340575" y="9469979"/>
            <a:ext cx="1714946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Image originale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706739" y="9469979"/>
            <a:ext cx="1856333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Image quantifiée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CECEC"/>
                </a:solidFill>
                <a:latin typeface="Open Sans"/>
                <a:ea typeface="Open Sans"/>
                <a:cs typeface="Open Sans"/>
                <a:sym typeface="Open Sans"/>
              </a:rPr>
              <a:t>4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2E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8158" cy="883042"/>
            </a:xfrm>
            <a:custGeom>
              <a:avLst/>
              <a:gdLst/>
              <a:ahLst/>
              <a:cxnLst/>
              <a:rect r="r" b="b" t="t" l="l"/>
              <a:pathLst>
                <a:path h="883042" w="2368158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2E2E4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693202" y="3026106"/>
            <a:ext cx="6610882" cy="6350606"/>
          </a:xfrm>
          <a:custGeom>
            <a:avLst/>
            <a:gdLst/>
            <a:ahLst/>
            <a:cxnLst/>
            <a:rect r="r" b="b" t="t" l="l"/>
            <a:pathLst>
              <a:path h="6350606" w="6610882">
                <a:moveTo>
                  <a:pt x="0" y="0"/>
                </a:moveTo>
                <a:lnTo>
                  <a:pt x="6610882" y="0"/>
                </a:lnTo>
                <a:lnTo>
                  <a:pt x="6610882" y="6350606"/>
                </a:lnTo>
                <a:lnTo>
                  <a:pt x="0" y="63506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159" t="-27927" r="-11731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0" y="809625"/>
            <a:ext cx="1828800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00"/>
              </a:lnSpc>
              <a:spcBef>
                <a:spcPct val="0"/>
              </a:spcBef>
            </a:pPr>
            <a:r>
              <a:rPr lang="en-US" sz="8000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1 - </a:t>
            </a:r>
            <a:r>
              <a:rPr lang="en-US" sz="8000" strike="noStrike" u="none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Découpage en vecteurs blocs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3818255"/>
            <a:ext cx="6886575" cy="2593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059"/>
              </a:lnSpc>
            </a:pPr>
            <a:r>
              <a:rPr lang="en-US" sz="2899" spc="-43" strike="noStrike" u="none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La quantification vectorielle commence par diviser l’image en </a:t>
            </a:r>
            <a:r>
              <a:rPr lang="en-US" b="true" sz="2899" spc="-43" strike="noStrike" u="none">
                <a:solidFill>
                  <a:srgbClr val="ECECEC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petits blocs</a:t>
            </a:r>
            <a:r>
              <a:rPr lang="en-US" sz="2899" spc="-43" strike="noStrike" u="none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de taille B×B pour former des vecteurs. Chaque bloc est ensuite analysé pour optimiser la compression lors de l’encodage.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CECEC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E1E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8158" cy="883042"/>
            </a:xfrm>
            <a:custGeom>
              <a:avLst/>
              <a:gdLst/>
              <a:ahLst/>
              <a:cxnLst/>
              <a:rect r="r" b="b" t="t" l="l"/>
              <a:pathLst>
                <a:path h="883042" w="2368158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1E1E2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468534" y="6697124"/>
            <a:ext cx="11301259" cy="1836455"/>
          </a:xfrm>
          <a:custGeom>
            <a:avLst/>
            <a:gdLst/>
            <a:ahLst/>
            <a:cxnLst/>
            <a:rect r="r" b="b" t="t" l="l"/>
            <a:pathLst>
              <a:path h="1836455" w="11301259">
                <a:moveTo>
                  <a:pt x="0" y="0"/>
                </a:moveTo>
                <a:lnTo>
                  <a:pt x="11301259" y="0"/>
                </a:lnTo>
                <a:lnTo>
                  <a:pt x="11301259" y="1836455"/>
                </a:lnTo>
                <a:lnTo>
                  <a:pt x="0" y="18364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0" y="809625"/>
            <a:ext cx="1828800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00"/>
              </a:lnSpc>
              <a:spcBef>
                <a:spcPct val="0"/>
              </a:spcBef>
            </a:pPr>
            <a:r>
              <a:rPr lang="en-US" sz="8000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2 - Construction d’un</a:t>
            </a:r>
            <a:r>
              <a:rPr lang="en-US" sz="8000" strike="noStrike" u="none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 codebook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468534" y="3118567"/>
            <a:ext cx="11350932" cy="2523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4759"/>
              </a:lnSpc>
            </a:pPr>
            <a:r>
              <a:rPr lang="en-US" b="true" sz="3399" spc="-50">
                <a:solidFill>
                  <a:srgbClr val="ECECEC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Le </a:t>
            </a:r>
            <a:r>
              <a:rPr lang="en-US" b="true" sz="3399" i="true" spc="-50" strike="noStrike" u="none">
                <a:solidFill>
                  <a:srgbClr val="ECECEC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codebook</a:t>
            </a:r>
            <a:r>
              <a:rPr lang="en-US" b="true" sz="3399" spc="-50" strike="noStrike" u="none">
                <a:solidFill>
                  <a:srgbClr val="ECECEC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 C</a:t>
            </a:r>
            <a:r>
              <a:rPr lang="en-US" sz="3399" spc="-50" strike="noStrike" u="none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 </a:t>
            </a:r>
            <a:r>
              <a:rPr lang="en-US" b="true" sz="3399" spc="-50" strike="noStrike" u="none">
                <a:solidFill>
                  <a:srgbClr val="ECECEC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est un dictionnaire composé de K vecteurs représentatifs</a:t>
            </a:r>
            <a:r>
              <a:rPr lang="en-US" sz="3399" spc="-50" strike="noStrike" u="none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. </a:t>
            </a:r>
          </a:p>
          <a:p>
            <a:pPr algn="just" marL="0" indent="0" lvl="0">
              <a:lnSpc>
                <a:spcPts val="4759"/>
              </a:lnSpc>
            </a:pPr>
            <a:r>
              <a:rPr lang="en-US" sz="3399" spc="-50" strike="noStrike" u="none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Un bloc est appelé un </a:t>
            </a:r>
            <a:r>
              <a:rPr lang="en-US" sz="3399" i="true" spc="-50" strike="noStrike" u="none">
                <a:solidFill>
                  <a:srgbClr val="ECECEC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codeword</a:t>
            </a:r>
            <a:r>
              <a:rPr lang="en-US" sz="3399" spc="-50" strike="noStrike" u="none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et l’ensemble de ces K codeworks correspondent au codebook.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CECEC"/>
                </a:solidFill>
                <a:latin typeface="Open Sans"/>
                <a:ea typeface="Open Sans"/>
                <a:cs typeface="Open Sans"/>
                <a:sym typeface="Open Sans"/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2E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8158" cy="883042"/>
            </a:xfrm>
            <a:custGeom>
              <a:avLst/>
              <a:gdLst/>
              <a:ahLst/>
              <a:cxnLst/>
              <a:rect r="r" b="b" t="t" l="l"/>
              <a:pathLst>
                <a:path h="883042" w="2368158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2E2E4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729296" y="6682323"/>
            <a:ext cx="8829408" cy="1836455"/>
          </a:xfrm>
          <a:custGeom>
            <a:avLst/>
            <a:gdLst/>
            <a:ahLst/>
            <a:cxnLst/>
            <a:rect r="r" b="b" t="t" l="l"/>
            <a:pathLst>
              <a:path h="1836455" w="8829408">
                <a:moveTo>
                  <a:pt x="0" y="0"/>
                </a:moveTo>
                <a:lnTo>
                  <a:pt x="8829408" y="0"/>
                </a:lnTo>
                <a:lnTo>
                  <a:pt x="8829408" y="1836454"/>
                </a:lnTo>
                <a:lnTo>
                  <a:pt x="0" y="18364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422" t="0" r="-12572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0" y="809625"/>
            <a:ext cx="1828800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00"/>
              </a:lnSpc>
              <a:spcBef>
                <a:spcPct val="0"/>
              </a:spcBef>
            </a:pPr>
            <a:r>
              <a:rPr lang="en-US" sz="8000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3 - </a:t>
            </a:r>
            <a:r>
              <a:rPr lang="en-US" sz="8000" strike="noStrike" u="none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Codage des blocs en QV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412837" y="2746484"/>
            <a:ext cx="9379363" cy="3002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9"/>
              </a:lnSpc>
            </a:pPr>
            <a:r>
              <a:rPr lang="en-US" sz="3299" spc="-49" b="true">
                <a:solidFill>
                  <a:srgbClr val="ECECEC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Chaque bloc est associé au codeword le plus proche selon la distance euclidienne</a:t>
            </a:r>
            <a:r>
              <a:rPr lang="en-US" sz="3299" spc="-49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. </a:t>
            </a:r>
          </a:p>
          <a:p>
            <a:pPr algn="l">
              <a:lnSpc>
                <a:spcPts val="4619"/>
              </a:lnSpc>
            </a:pPr>
            <a:r>
              <a:rPr lang="en-US" sz="3299" spc="-49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On conserve uniquement l’indice k* du codeword associé au bloc.</a:t>
            </a:r>
          </a:p>
          <a:p>
            <a:pPr algn="l" marL="0" indent="0" lvl="0">
              <a:lnSpc>
                <a:spcPts val="4619"/>
              </a:lnSpc>
            </a:pPr>
            <a:r>
              <a:rPr lang="en-US" sz="3299" spc="-49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Cela permet d’optimiser l’espace mémoire (log₂(K)).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CECEC"/>
                </a:solidFill>
                <a:latin typeface="Open Sans"/>
                <a:ea typeface="Open Sans"/>
                <a:cs typeface="Open Sans"/>
                <a:sym typeface="Open Sans"/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E1E2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8158" cy="883042"/>
            </a:xfrm>
            <a:custGeom>
              <a:avLst/>
              <a:gdLst/>
              <a:ahLst/>
              <a:cxnLst/>
              <a:rect r="r" b="b" t="t" l="l"/>
              <a:pathLst>
                <a:path h="883042" w="2368158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1E1E2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7288901" y="6373133"/>
            <a:ext cx="4014999" cy="1815478"/>
          </a:xfrm>
          <a:custGeom>
            <a:avLst/>
            <a:gdLst/>
            <a:ahLst/>
            <a:cxnLst/>
            <a:rect r="r" b="b" t="t" l="l"/>
            <a:pathLst>
              <a:path h="1815478" w="4014999">
                <a:moveTo>
                  <a:pt x="0" y="0"/>
                </a:moveTo>
                <a:lnTo>
                  <a:pt x="4014998" y="0"/>
                </a:lnTo>
                <a:lnTo>
                  <a:pt x="4014998" y="1815478"/>
                </a:lnTo>
                <a:lnTo>
                  <a:pt x="0" y="18154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0" y="809625"/>
            <a:ext cx="1828800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000"/>
              </a:lnSpc>
              <a:spcBef>
                <a:spcPct val="0"/>
              </a:spcBef>
            </a:pPr>
            <a:r>
              <a:rPr lang="en-US" sz="8000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4 - Décodage de l’image</a:t>
            </a:r>
            <a:r>
              <a:rPr lang="en-US" sz="8000" strike="noStrike" u="none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606718" y="2860405"/>
            <a:ext cx="9379363" cy="3037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99"/>
              </a:lnSpc>
            </a:pPr>
            <a:r>
              <a:rPr lang="en-US" sz="3499" spc="-52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Le décodeur utilise l’index de chaque bloc compressé  et cherche dans le codebook le codeword correspondant, puis le replace à l’emplacement du bloc dans l’image, tel que:</a:t>
            </a:r>
          </a:p>
          <a:p>
            <a:pPr algn="just" marL="0" indent="0" lvl="0">
              <a:lnSpc>
                <a:spcPts val="4619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CECEC"/>
                </a:solidFill>
                <a:latin typeface="Open Sans"/>
                <a:ea typeface="Open Sans"/>
                <a:cs typeface="Open Sans"/>
                <a:sym typeface="Open Sans"/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E2E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96400" y="0"/>
            <a:ext cx="8991600" cy="3352800"/>
            <a:chOff x="0" y="0"/>
            <a:chExt cx="2368158" cy="88304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368158" cy="883042"/>
            </a:xfrm>
            <a:custGeom>
              <a:avLst/>
              <a:gdLst/>
              <a:ahLst/>
              <a:cxnLst/>
              <a:rect r="r" b="b" t="t" l="l"/>
              <a:pathLst>
                <a:path h="883042" w="2368158">
                  <a:moveTo>
                    <a:pt x="0" y="0"/>
                  </a:moveTo>
                  <a:lnTo>
                    <a:pt x="2368158" y="0"/>
                  </a:lnTo>
                  <a:lnTo>
                    <a:pt x="2368158" y="883042"/>
                  </a:lnTo>
                  <a:lnTo>
                    <a:pt x="0" y="883042"/>
                  </a:lnTo>
                  <a:close/>
                </a:path>
              </a:pathLst>
            </a:custGeom>
            <a:solidFill>
              <a:srgbClr val="2E2E4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368158" cy="92114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144000" y="0"/>
            <a:ext cx="9144000" cy="10287000"/>
            <a:chOff x="0" y="0"/>
            <a:chExt cx="1200859" cy="135096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00859" cy="1350966"/>
            </a:xfrm>
            <a:custGeom>
              <a:avLst/>
              <a:gdLst/>
              <a:ahLst/>
              <a:cxnLst/>
              <a:rect r="r" b="b" t="t" l="l"/>
              <a:pathLst>
                <a:path h="1350966" w="1200859">
                  <a:moveTo>
                    <a:pt x="0" y="0"/>
                  </a:moveTo>
                  <a:lnTo>
                    <a:pt x="1200859" y="0"/>
                  </a:lnTo>
                  <a:lnTo>
                    <a:pt x="1200859" y="1350966"/>
                  </a:lnTo>
                  <a:lnTo>
                    <a:pt x="0" y="1350966"/>
                  </a:lnTo>
                  <a:close/>
                </a:path>
              </a:pathLst>
            </a:custGeom>
            <a:blipFill>
              <a:blip r:embed="rId2"/>
              <a:stretch>
                <a:fillRect l="-765" t="0" r="-765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666750" y="809625"/>
            <a:ext cx="6886575" cy="20796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000"/>
              </a:lnSpc>
              <a:spcBef>
                <a:spcPct val="0"/>
              </a:spcBef>
            </a:pPr>
            <a:r>
              <a:rPr lang="en-US" sz="8000" strike="noStrike" u="none">
                <a:solidFill>
                  <a:srgbClr val="ECECEC"/>
                </a:solidFill>
                <a:latin typeface="Georgia Pro Condensed"/>
                <a:ea typeface="Georgia Pro Condensed"/>
                <a:cs typeface="Georgia Pro Condensed"/>
                <a:sym typeface="Georgia Pro Condensed"/>
              </a:rPr>
              <a:t>K-means pour la quantification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66750" y="4687376"/>
            <a:ext cx="6886575" cy="2267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</a:pPr>
            <a:r>
              <a:rPr lang="en-US" sz="2599" spc="-38" strike="noStrike" u="none">
                <a:solidFill>
                  <a:srgbClr val="ECECEC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K-means est une méthode efficace pour la construction de codebooks, utilisant des blocs variés pour optimiser la qualité d'image. Cette technique offre un bon compromis entre rapidité et performance.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259300" y="9210675"/>
            <a:ext cx="152400" cy="200025"/>
          </a:xfrm>
          <a:prstGeom prst="rect">
            <a:avLst/>
          </a:prstGeom>
        </p:spPr>
        <p:txBody>
          <a:bodyPr anchor="t" rtlCol="false" tIns="0" lIns="0" bIns="0" rIns="0" wrap="none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ECECEC"/>
                </a:solidFill>
                <a:latin typeface="Open Sans"/>
                <a:ea typeface="Open Sans"/>
                <a:cs typeface="Open Sans"/>
                <a:sym typeface="Open Sans"/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description>Présentation - Quantification Vectorielle (QV)</dc:description>
  <dc:identifier>DAG6jVWSSX4</dc:identifier>
  <dcterms:modified xsi:type="dcterms:W3CDTF">2011-08-01T06:04:30Z</dcterms:modified>
  <cp:revision>1</cp:revision>
  <dc:title>Présentation - Quantification Vectorielle (QV)</dc:title>
</cp:coreProperties>
</file>

<file path=docProps/thumbnail.jpeg>
</file>